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Radley" charset="1" panose="00000500000000000000"/>
      <p:regular r:id="rId17"/>
    </p:embeddedFont>
    <p:embeddedFont>
      <p:font typeface="Carlito" charset="1" panose="020F0502020204030204"/>
      <p:regular r:id="rId18"/>
    </p:embeddedFont>
    <p:embeddedFont>
      <p:font typeface="Radley Italics" charset="1" panose="00000500000000000000"/>
      <p:regular r:id="rId19"/>
    </p:embeddedFont>
    <p:embeddedFont>
      <p:font typeface="Carlito Bold" charset="1" panose="020F05020202040302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81575" y="3352800"/>
            <a:ext cx="8324850" cy="6934200"/>
            <a:chOff x="0" y="0"/>
            <a:chExt cx="1289737" cy="10742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9737" cy="1074289"/>
            </a:xfrm>
            <a:custGeom>
              <a:avLst/>
              <a:gdLst/>
              <a:ahLst/>
              <a:cxnLst/>
              <a:rect r="r" b="b" t="t" l="l"/>
              <a:pathLst>
                <a:path h="1074289" w="1289737">
                  <a:moveTo>
                    <a:pt x="0" y="0"/>
                  </a:moveTo>
                  <a:lnTo>
                    <a:pt x="1289737" y="0"/>
                  </a:lnTo>
                  <a:lnTo>
                    <a:pt x="1289737" y="1074289"/>
                  </a:lnTo>
                  <a:lnTo>
                    <a:pt x="0" y="1074289"/>
                  </a:lnTo>
                  <a:close/>
                </a:path>
              </a:pathLst>
            </a:custGeom>
            <a:blipFill>
              <a:blip r:embed="rId2"/>
              <a:stretch>
                <a:fillRect l="-329" t="0" r="-329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16954500" cy="2172955"/>
            <a:chOff x="0" y="0"/>
            <a:chExt cx="22606000" cy="2897274"/>
          </a:xfrm>
        </p:grpSpPr>
        <p:sp>
          <p:nvSpPr>
            <p:cNvPr name="AutoShape 5" id="5"/>
            <p:cNvSpPr/>
            <p:nvPr/>
          </p:nvSpPr>
          <p:spPr>
            <a:xfrm>
              <a:off x="0" y="2884574"/>
              <a:ext cx="22606000" cy="0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266700"/>
              <a:ext cx="22606000" cy="26305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4299"/>
                </a:lnSpc>
              </a:pPr>
              <a:r>
                <a:rPr lang="en-US" sz="14299" spc="-285" u="none">
                  <a:solidFill>
                    <a:srgbClr val="000000"/>
                  </a:solidFill>
                  <a:latin typeface="Radley"/>
                  <a:ea typeface="Radley"/>
                  <a:cs typeface="Radley"/>
                  <a:sym typeface="Radley"/>
                </a:rPr>
                <a:t>The CPU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3611225" y="9275446"/>
            <a:ext cx="4010025" cy="344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pc="239">
                <a:solidFill>
                  <a:srgbClr val="212121"/>
                </a:solidFill>
                <a:latin typeface="Carlito"/>
                <a:ea typeface="Carlito"/>
                <a:cs typeface="Carlito"/>
                <a:sym typeface="Carlito"/>
              </a:rPr>
              <a:t>SEOFCH ACEDAMY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6750" y="9323705"/>
            <a:ext cx="4010025" cy="296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99"/>
              </a:lnSpc>
            </a:pPr>
            <a:r>
              <a:rPr lang="en-US" sz="2299" i="true">
                <a:solidFill>
                  <a:srgbClr val="6E6E6E"/>
                </a:solidFill>
                <a:latin typeface="Radley Italics"/>
                <a:ea typeface="Radley Italics"/>
                <a:cs typeface="Radley Italics"/>
                <a:sym typeface="Radley Italics"/>
              </a:rPr>
              <a:t>Hana Aden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29875" y="0"/>
            <a:ext cx="7858125" cy="10287000"/>
            <a:chOff x="0" y="0"/>
            <a:chExt cx="1217429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17429" cy="1593725"/>
            </a:xfrm>
            <a:custGeom>
              <a:avLst/>
              <a:gdLst/>
              <a:ahLst/>
              <a:cxnLst/>
              <a:rect r="r" b="b" t="t" l="l"/>
              <a:pathLst>
                <a:path h="1593725" w="1217429">
                  <a:moveTo>
                    <a:pt x="0" y="0"/>
                  </a:moveTo>
                  <a:lnTo>
                    <a:pt x="1217429" y="0"/>
                  </a:lnTo>
                  <a:lnTo>
                    <a:pt x="1217429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55" r="0" b="-25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5"/>
            <a:ext cx="7230865" cy="6162675"/>
            <a:chOff x="0" y="0"/>
            <a:chExt cx="9641153" cy="821690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26326" y="57150"/>
              <a:ext cx="9614826" cy="26792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840"/>
                </a:lnSpc>
                <a:spcBef>
                  <a:spcPct val="0"/>
                </a:spcBef>
              </a:pPr>
              <a:r>
                <a:rPr lang="en-US" sz="7000" i="true">
                  <a:solidFill>
                    <a:srgbClr val="000000"/>
                  </a:solidFill>
                  <a:latin typeface="Radley Italics"/>
                  <a:ea typeface="Radley Italics"/>
                  <a:cs typeface="Radley Italics"/>
                  <a:sym typeface="Radley Italics"/>
                </a:rPr>
                <a:t>Summary of Key Takeaways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26326" y="3708400"/>
              <a:ext cx="9614826" cy="1397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6E6E6E"/>
                  </a:solidFill>
                  <a:latin typeface="Radley"/>
                  <a:ea typeface="Radley"/>
                  <a:cs typeface="Radley"/>
                  <a:sym typeface="Radley"/>
                </a:rPr>
                <a:t>Understanding the CPU's Role in Modern Computing Systems</a:t>
              </a:r>
            </a:p>
          </p:txBody>
        </p:sp>
        <p:sp>
          <p:nvSpPr>
            <p:cNvPr name="AutoShape 7" id="7"/>
            <p:cNvSpPr/>
            <p:nvPr/>
          </p:nvSpPr>
          <p:spPr>
            <a:xfrm>
              <a:off x="0" y="3222414"/>
              <a:ext cx="9614826" cy="0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8" id="8"/>
            <p:cNvSpPr txBox="true"/>
            <p:nvPr/>
          </p:nvSpPr>
          <p:spPr>
            <a:xfrm rot="0">
              <a:off x="26326" y="5740400"/>
              <a:ext cx="9588500" cy="2476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00"/>
                </a:lnSpc>
              </a:pPr>
              <a:r>
                <a:rPr lang="en-US" sz="2000">
                  <a:solidFill>
                    <a:srgbClr val="212121"/>
                  </a:solidFill>
                  <a:latin typeface="Carlito"/>
                  <a:ea typeface="Carlito"/>
                  <a:cs typeface="Carlito"/>
                  <a:sym typeface="Carlito"/>
                </a:rPr>
                <a:t>The </a:t>
              </a:r>
              <a:r>
                <a:rPr lang="en-US" b="true" sz="2000">
                  <a:solidFill>
                    <a:srgbClr val="212121"/>
                  </a:solidFill>
                  <a:latin typeface="Carlito Bold"/>
                  <a:ea typeface="Carlito Bold"/>
                  <a:cs typeface="Carlito Bold"/>
                  <a:sym typeface="Carlito Bold"/>
                </a:rPr>
                <a:t>Central Processing Unit</a:t>
              </a:r>
              <a:r>
                <a:rPr lang="en-US" sz="2000">
                  <a:solidFill>
                    <a:srgbClr val="212121"/>
                  </a:solidFill>
                  <a:latin typeface="Carlito"/>
                  <a:ea typeface="Carlito"/>
                  <a:cs typeface="Carlito"/>
                  <a:sym typeface="Carlito"/>
                </a:rPr>
                <a:t> (CPU) is the brain of the computer, consisting primarily of the Control Unit and the Arithmetic Logic Unit. CPU speed, measured in gigahertz, is a crucial factor in performance. Understanding these components and functions helps grasp the essential role CPUs play in executing tasks and managing hardware effectively.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66750" y="9184102"/>
            <a:ext cx="2171730" cy="2205796"/>
            <a:chOff x="0" y="0"/>
            <a:chExt cx="812800" cy="825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270" y="0"/>
              <a:ext cx="810260" cy="822960"/>
            </a:xfrm>
            <a:custGeom>
              <a:avLst/>
              <a:gdLst/>
              <a:ahLst/>
              <a:cxnLst/>
              <a:rect r="r" b="b" t="t" l="l"/>
              <a:pathLst>
                <a:path h="822960" w="8102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21212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41746" y="112576"/>
              <a:ext cx="529308" cy="559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63853" y="4178140"/>
            <a:ext cx="8324850" cy="1930719"/>
            <a:chOff x="0" y="0"/>
            <a:chExt cx="11099800" cy="257429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49111" y="1215813"/>
              <a:ext cx="11050689" cy="13584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840"/>
                </a:lnSpc>
              </a:pPr>
              <a:r>
                <a:rPr lang="en-US" sz="7000">
                  <a:solidFill>
                    <a:srgbClr val="000000"/>
                  </a:solidFill>
                  <a:latin typeface="Radley"/>
                  <a:ea typeface="Radley"/>
                  <a:cs typeface="Radley"/>
                  <a:sym typeface="Radley"/>
                </a:rPr>
                <a:t>Seofch Acedamy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57150"/>
              <a:ext cx="11050689" cy="645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00"/>
                </a:lnSpc>
              </a:pPr>
              <a:r>
                <a:rPr lang="en-US" sz="3500" i="true" u="none">
                  <a:solidFill>
                    <a:srgbClr val="6E6E6E"/>
                  </a:solidFill>
                  <a:latin typeface="Radley Italics"/>
                  <a:ea typeface="Radley Italics"/>
                  <a:cs typeface="Radley Italics"/>
                  <a:sym typeface="Radley Italics"/>
                </a:rPr>
                <a:t>Contact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29875" y="0"/>
            <a:ext cx="7858125" cy="10287000"/>
            <a:chOff x="0" y="0"/>
            <a:chExt cx="1217429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17429" cy="1593725"/>
            </a:xfrm>
            <a:custGeom>
              <a:avLst/>
              <a:gdLst/>
              <a:ahLst/>
              <a:cxnLst/>
              <a:rect r="r" b="b" t="t" l="l"/>
              <a:pathLst>
                <a:path h="1593725" w="1217429">
                  <a:moveTo>
                    <a:pt x="0" y="0"/>
                  </a:moveTo>
                  <a:lnTo>
                    <a:pt x="1217429" y="0"/>
                  </a:lnTo>
                  <a:lnTo>
                    <a:pt x="1217429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55" r="0" b="-25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95325" y="666755"/>
            <a:ext cx="9471011" cy="7672664"/>
            <a:chOff x="0" y="0"/>
            <a:chExt cx="12628014" cy="1023021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34482" y="76200"/>
              <a:ext cx="12593532" cy="35079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269"/>
                </a:lnSpc>
                <a:spcBef>
                  <a:spcPct val="0"/>
                </a:spcBef>
              </a:pPr>
              <a:r>
                <a:rPr lang="en-US" sz="9168" i="true">
                  <a:solidFill>
                    <a:srgbClr val="000000"/>
                  </a:solidFill>
                  <a:latin typeface="Radley Italics"/>
                  <a:ea typeface="Radley Italics"/>
                  <a:cs typeface="Radley Italics"/>
                  <a:sym typeface="Radley Italics"/>
                </a:rPr>
                <a:t>The CPU: The Brain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34482" y="4857275"/>
              <a:ext cx="12593532" cy="1829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501"/>
                </a:lnSpc>
                <a:spcBef>
                  <a:spcPct val="0"/>
                </a:spcBef>
              </a:pPr>
              <a:r>
                <a:rPr lang="en-US" sz="4584" u="none">
                  <a:solidFill>
                    <a:srgbClr val="6E6E6E"/>
                  </a:solidFill>
                  <a:latin typeface="Radley"/>
                  <a:ea typeface="Radley"/>
                  <a:cs typeface="Radley"/>
                  <a:sym typeface="Radley"/>
                </a:rPr>
                <a:t>Understanding the Central Processing Unit's Role in Computers</a:t>
              </a:r>
            </a:p>
          </p:txBody>
        </p:sp>
        <p:sp>
          <p:nvSpPr>
            <p:cNvPr name="AutoShape 7" id="7"/>
            <p:cNvSpPr/>
            <p:nvPr/>
          </p:nvSpPr>
          <p:spPr>
            <a:xfrm>
              <a:off x="0" y="4220729"/>
              <a:ext cx="12593532" cy="0"/>
            </a:xfrm>
            <a:prstGeom prst="line">
              <a:avLst/>
            </a:prstGeom>
            <a:ln cap="flat" w="33269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8" id="8"/>
            <p:cNvSpPr txBox="true"/>
            <p:nvPr/>
          </p:nvSpPr>
          <p:spPr>
            <a:xfrm rot="0">
              <a:off x="34482" y="7511549"/>
              <a:ext cx="12559049" cy="2718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43"/>
                </a:lnSpc>
              </a:pPr>
              <a:r>
                <a:rPr lang="en-US" sz="2619">
                  <a:solidFill>
                    <a:srgbClr val="212121"/>
                  </a:solidFill>
                  <a:latin typeface="Carlito"/>
                  <a:ea typeface="Carlito"/>
                  <a:cs typeface="Carlito"/>
                  <a:sym typeface="Carlito"/>
                </a:rPr>
                <a:t>The Central Processing Unit (CPU) is often referred to as the </a:t>
              </a:r>
              <a:r>
                <a:rPr lang="en-US" b="true" sz="2619">
                  <a:solidFill>
                    <a:srgbClr val="212121"/>
                  </a:solidFill>
                  <a:latin typeface="Carlito Bold"/>
                  <a:ea typeface="Carlito Bold"/>
                  <a:cs typeface="Carlito Bold"/>
                  <a:sym typeface="Carlito Bold"/>
                </a:rPr>
                <a:t>brain of the computer</a:t>
              </a:r>
              <a:r>
                <a:rPr lang="en-US" sz="2619">
                  <a:solidFill>
                    <a:srgbClr val="212121"/>
                  </a:solidFill>
                  <a:latin typeface="Carlito"/>
                  <a:ea typeface="Carlito"/>
                  <a:cs typeface="Carlito"/>
                  <a:sym typeface="Carlito"/>
                </a:rPr>
                <a:t>, responsible for executing instructions and processing data. It manages programs, applications, and operating system tasks. Without a CPU, a computer cannot function, making it a crucial component in any computing device.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66750" y="9184102"/>
            <a:ext cx="2171730" cy="2205796"/>
            <a:chOff x="0" y="0"/>
            <a:chExt cx="812800" cy="825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270" y="0"/>
              <a:ext cx="810260" cy="822960"/>
            </a:xfrm>
            <a:custGeom>
              <a:avLst/>
              <a:gdLst/>
              <a:ahLst/>
              <a:cxnLst/>
              <a:rect r="r" b="b" t="t" l="l"/>
              <a:pathLst>
                <a:path h="822960" w="8102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21212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41746" y="112576"/>
              <a:ext cx="529308" cy="559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53325" y="0"/>
            <a:ext cx="10734675" cy="6934200"/>
            <a:chOff x="0" y="0"/>
            <a:chExt cx="3111331" cy="20098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11331" cy="2009804"/>
            </a:xfrm>
            <a:custGeom>
              <a:avLst/>
              <a:gdLst/>
              <a:ahLst/>
              <a:cxnLst/>
              <a:rect r="r" b="b" t="t" l="l"/>
              <a:pathLst>
                <a:path h="2009804" w="3111331">
                  <a:moveTo>
                    <a:pt x="0" y="0"/>
                  </a:moveTo>
                  <a:lnTo>
                    <a:pt x="3111331" y="0"/>
                  </a:lnTo>
                  <a:lnTo>
                    <a:pt x="3111331" y="2009804"/>
                  </a:lnTo>
                  <a:lnTo>
                    <a:pt x="0" y="2009804"/>
                  </a:lnTo>
                  <a:close/>
                </a:path>
              </a:pathLst>
            </a:custGeom>
            <a:blipFill>
              <a:blip r:embed="rId2"/>
              <a:stretch>
                <a:fillRect l="-74" t="0" r="-74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666750" y="723900"/>
            <a:ext cx="4619625" cy="3976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40"/>
              </a:lnSpc>
              <a:spcBef>
                <a:spcPct val="0"/>
              </a:spcBef>
            </a:pPr>
            <a:r>
              <a:rPr lang="en-US" sz="70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Parts of the CPU: Control Unit (CU)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3295125" y="6934200"/>
            <a:ext cx="10011300" cy="2105025"/>
            <a:chOff x="0" y="0"/>
            <a:chExt cx="13348400" cy="280670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04775"/>
              <a:ext cx="13348400" cy="10889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821"/>
                </a:lnSpc>
                <a:spcBef>
                  <a:spcPct val="0"/>
                </a:spcBef>
              </a:pPr>
              <a:r>
                <a:rPr lang="en-US" sz="4872">
                  <a:solidFill>
                    <a:srgbClr val="6E6E6E"/>
                  </a:solidFill>
                  <a:latin typeface="Radley"/>
                  <a:ea typeface="Radley"/>
                  <a:cs typeface="Radley"/>
                  <a:sym typeface="Radley"/>
                </a:rPr>
                <a:t>Control Unit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330355"/>
              <a:ext cx="13348400" cy="14763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85"/>
                </a:lnSpc>
              </a:pPr>
              <a:r>
                <a:rPr lang="en-US" sz="3132">
                  <a:solidFill>
                    <a:srgbClr val="212121"/>
                  </a:solidFill>
                  <a:latin typeface="Carlito"/>
                  <a:ea typeface="Carlito"/>
                  <a:cs typeface="Carlito"/>
                  <a:sym typeface="Carlito"/>
                </a:rPr>
                <a:t>The CU directs data flow between CPU components efficiently.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6750" y="9184102"/>
            <a:ext cx="2171730" cy="2205796"/>
            <a:chOff x="0" y="0"/>
            <a:chExt cx="812800" cy="825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270" y="0"/>
              <a:ext cx="810260" cy="822960"/>
            </a:xfrm>
            <a:custGeom>
              <a:avLst/>
              <a:gdLst/>
              <a:ahLst/>
              <a:cxnLst/>
              <a:rect r="r" b="b" t="t" l="l"/>
              <a:pathLst>
                <a:path h="822960" w="8102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41746" y="112576"/>
              <a:ext cx="529308" cy="559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53325" y="0"/>
            <a:ext cx="10734675" cy="6934200"/>
            <a:chOff x="0" y="0"/>
            <a:chExt cx="3111331" cy="20098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11331" cy="2009804"/>
            </a:xfrm>
            <a:custGeom>
              <a:avLst/>
              <a:gdLst/>
              <a:ahLst/>
              <a:cxnLst/>
              <a:rect r="r" b="b" t="t" l="l"/>
              <a:pathLst>
                <a:path h="2009804" w="3111331">
                  <a:moveTo>
                    <a:pt x="0" y="0"/>
                  </a:moveTo>
                  <a:lnTo>
                    <a:pt x="3111331" y="0"/>
                  </a:lnTo>
                  <a:lnTo>
                    <a:pt x="3111331" y="2009804"/>
                  </a:lnTo>
                  <a:lnTo>
                    <a:pt x="0" y="2009804"/>
                  </a:lnTo>
                  <a:close/>
                </a:path>
              </a:pathLst>
            </a:custGeom>
            <a:blipFill>
              <a:blip r:embed="rId2"/>
              <a:stretch>
                <a:fillRect l="-74" t="0" r="-74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666750" y="723900"/>
            <a:ext cx="4619625" cy="4966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40"/>
              </a:lnSpc>
              <a:spcBef>
                <a:spcPct val="0"/>
              </a:spcBef>
            </a:pPr>
            <a:r>
              <a:rPr lang="en-US" sz="70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Parts of the CPU: Arithmetic Logic Unit (ALU)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3295125" y="6934200"/>
            <a:ext cx="10011300" cy="2105025"/>
            <a:chOff x="0" y="0"/>
            <a:chExt cx="13348400" cy="280670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04775"/>
              <a:ext cx="13348400" cy="10889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821"/>
                </a:lnSpc>
                <a:spcBef>
                  <a:spcPct val="0"/>
                </a:spcBef>
              </a:pPr>
              <a:r>
                <a:rPr lang="en-US" sz="4872">
                  <a:solidFill>
                    <a:srgbClr val="6E6E6E"/>
                  </a:solidFill>
                  <a:latin typeface="Radley"/>
                  <a:ea typeface="Radley"/>
                  <a:cs typeface="Radley"/>
                  <a:sym typeface="Radley"/>
                </a:rPr>
                <a:t>Arithmetic Logic Unit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330355"/>
              <a:ext cx="13348400" cy="14763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85"/>
                </a:lnSpc>
              </a:pPr>
              <a:r>
                <a:rPr lang="en-US" sz="3132">
                  <a:solidFill>
                    <a:srgbClr val="212121"/>
                  </a:solidFill>
                  <a:latin typeface="Carlito"/>
                  <a:ea typeface="Carlito"/>
                  <a:cs typeface="Carlito"/>
                  <a:sym typeface="Carlito"/>
                </a:rPr>
                <a:t>The ALU performs essential calculations and logical operations.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6750" y="9184102"/>
            <a:ext cx="2171730" cy="2205796"/>
            <a:chOff x="0" y="0"/>
            <a:chExt cx="812800" cy="825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270" y="0"/>
              <a:ext cx="810260" cy="822960"/>
            </a:xfrm>
            <a:custGeom>
              <a:avLst/>
              <a:gdLst/>
              <a:ahLst/>
              <a:cxnLst/>
              <a:rect r="r" b="b" t="t" l="l"/>
              <a:pathLst>
                <a:path h="822960" w="8102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21212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41746" y="112576"/>
              <a:ext cx="529308" cy="559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858125" cy="10287000"/>
            <a:chOff x="0" y="0"/>
            <a:chExt cx="2677931" cy="35056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77931" cy="3505655"/>
            </a:xfrm>
            <a:custGeom>
              <a:avLst/>
              <a:gdLst/>
              <a:ahLst/>
              <a:cxnLst/>
              <a:rect r="r" b="b" t="t" l="l"/>
              <a:pathLst>
                <a:path h="3505655" w="2677931">
                  <a:moveTo>
                    <a:pt x="0" y="0"/>
                  </a:moveTo>
                  <a:lnTo>
                    <a:pt x="2677931" y="0"/>
                  </a:lnTo>
                  <a:lnTo>
                    <a:pt x="2677931" y="3505655"/>
                  </a:lnTo>
                  <a:lnTo>
                    <a:pt x="0" y="3505655"/>
                  </a:lnTo>
                  <a:close/>
                </a:path>
              </a:pathLst>
            </a:custGeom>
            <a:blipFill>
              <a:blip r:embed="rId2"/>
              <a:stretch>
                <a:fillRect l="0" t="-255" r="0" b="-25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296400" y="666750"/>
            <a:ext cx="6057900" cy="2327204"/>
            <a:chOff x="0" y="0"/>
            <a:chExt cx="8077200" cy="3102939"/>
          </a:xfrm>
        </p:grpSpPr>
        <p:sp>
          <p:nvSpPr>
            <p:cNvPr name="AutoShape 5" id="5"/>
            <p:cNvSpPr/>
            <p:nvPr/>
          </p:nvSpPr>
          <p:spPr>
            <a:xfrm>
              <a:off x="0" y="3090239"/>
              <a:ext cx="8077200" cy="0"/>
            </a:xfrm>
            <a:prstGeom prst="line">
              <a:avLst/>
            </a:prstGeom>
            <a:ln cap="flat" w="25400">
              <a:solidFill>
                <a:srgbClr val="21212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142875"/>
              <a:ext cx="8077200" cy="2456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999"/>
                </a:lnSpc>
              </a:pPr>
              <a:r>
                <a:rPr lang="en-US" sz="6999">
                  <a:solidFill>
                    <a:srgbClr val="000000"/>
                  </a:solidFill>
                  <a:latin typeface="Radley"/>
                  <a:ea typeface="Radley"/>
                  <a:cs typeface="Radley"/>
                  <a:sym typeface="Radley"/>
                </a:rPr>
                <a:t>Visualizing the CU and ALU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71138" y="1787848"/>
            <a:ext cx="9770097" cy="6711304"/>
            <a:chOff x="0" y="0"/>
            <a:chExt cx="13026796" cy="894840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666750"/>
              <a:ext cx="13026796" cy="40073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0756"/>
                </a:lnSpc>
              </a:pPr>
              <a:r>
                <a:rPr lang="en-US" sz="23062" spc="-1153" strike="noStrike" u="none">
                  <a:solidFill>
                    <a:srgbClr val="000000"/>
                  </a:solidFill>
                  <a:latin typeface="Radley"/>
                  <a:ea typeface="Radley"/>
                  <a:cs typeface="Radley"/>
                  <a:sym typeface="Radley"/>
                </a:rPr>
                <a:t>3 GHz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5902427"/>
              <a:ext cx="13026796" cy="30459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15"/>
                </a:lnSpc>
                <a:spcBef>
                  <a:spcPct val="0"/>
                </a:spcBef>
              </a:pPr>
              <a:r>
                <a:rPr lang="en-US" sz="3225" u="none">
                  <a:solidFill>
                    <a:srgbClr val="212121"/>
                  </a:solidFill>
                  <a:latin typeface="Carlito"/>
                  <a:ea typeface="Carlito"/>
                  <a:cs typeface="Carlito"/>
                  <a:sym typeface="Carlito"/>
                </a:rPr>
                <a:t>A </a:t>
              </a:r>
              <a:r>
                <a:rPr lang="en-US" b="true" sz="3225" u="none">
                  <a:solidFill>
                    <a:srgbClr val="212121"/>
                  </a:solidFill>
                  <a:latin typeface="Carlito Bold"/>
                  <a:ea typeface="Carlito Bold"/>
                  <a:cs typeface="Carlito Bold"/>
                  <a:sym typeface="Carlito Bold"/>
                </a:rPr>
                <a:t>3 GHz CPU</a:t>
              </a:r>
              <a:r>
                <a:rPr lang="en-US" sz="3225" u="none">
                  <a:solidFill>
                    <a:srgbClr val="212121"/>
                  </a:solidFill>
                  <a:latin typeface="Carlito"/>
                  <a:ea typeface="Carlito"/>
                  <a:cs typeface="Carlito"/>
                  <a:sym typeface="Carlito"/>
                </a:rPr>
                <a:t> processes approximately 3 billion instructions per second, significantly impacting overall system performance and responsiveness across various applications and tasks.</a:t>
              </a:r>
            </a:p>
          </p:txBody>
        </p:sp>
        <p:sp>
          <p:nvSpPr>
            <p:cNvPr name="AutoShape 5" id="5"/>
            <p:cNvSpPr/>
            <p:nvPr/>
          </p:nvSpPr>
          <p:spPr>
            <a:xfrm>
              <a:off x="0" y="5276917"/>
              <a:ext cx="13026796" cy="0"/>
            </a:xfrm>
            <a:prstGeom prst="line">
              <a:avLst/>
            </a:prstGeom>
            <a:ln cap="flat" w="40965">
              <a:solidFill>
                <a:srgbClr val="212121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7858125" cy="10287000"/>
            <a:chOff x="0" y="0"/>
            <a:chExt cx="2677931" cy="350565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77931" cy="3505655"/>
            </a:xfrm>
            <a:custGeom>
              <a:avLst/>
              <a:gdLst/>
              <a:ahLst/>
              <a:cxnLst/>
              <a:rect r="r" b="b" t="t" l="l"/>
              <a:pathLst>
                <a:path h="3505655" w="2677931">
                  <a:moveTo>
                    <a:pt x="0" y="0"/>
                  </a:moveTo>
                  <a:lnTo>
                    <a:pt x="2677931" y="0"/>
                  </a:lnTo>
                  <a:lnTo>
                    <a:pt x="2677931" y="3505655"/>
                  </a:lnTo>
                  <a:lnTo>
                    <a:pt x="0" y="3505655"/>
                  </a:lnTo>
                  <a:close/>
                </a:path>
              </a:pathLst>
            </a:custGeom>
            <a:blipFill>
              <a:blip r:embed="rId2"/>
              <a:stretch>
                <a:fillRect l="0" t="-255" r="0" b="-255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43300" y="1562127"/>
            <a:ext cx="11201400" cy="2066938"/>
            <a:chOff x="0" y="0"/>
            <a:chExt cx="14935200" cy="2755917"/>
          </a:xfrm>
        </p:grpSpPr>
        <p:sp>
          <p:nvSpPr>
            <p:cNvPr name="AutoShape 3" id="3"/>
            <p:cNvSpPr/>
            <p:nvPr/>
          </p:nvSpPr>
          <p:spPr>
            <a:xfrm flipH="true">
              <a:off x="4892198" y="1651034"/>
              <a:ext cx="5150805" cy="0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57150"/>
              <a:ext cx="14935200" cy="1162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600"/>
                </a:lnSpc>
              </a:pPr>
              <a:r>
                <a:rPr lang="en-US" sz="6000">
                  <a:solidFill>
                    <a:srgbClr val="000000"/>
                  </a:solidFill>
                  <a:latin typeface="Radley"/>
                  <a:ea typeface="Radley"/>
                  <a:cs typeface="Radley"/>
                  <a:sym typeface="Radley"/>
                </a:rPr>
                <a:t>3.5 GHz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035192"/>
              <a:ext cx="14935200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trike="noStrike" u="none">
                  <a:solidFill>
                    <a:srgbClr val="212121"/>
                  </a:solidFill>
                  <a:latin typeface="Radley"/>
                  <a:ea typeface="Radley"/>
                  <a:cs typeface="Radley"/>
                  <a:sym typeface="Radley"/>
                </a:rPr>
                <a:t>Typical CPU speed today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543300" y="4248238"/>
            <a:ext cx="11201400" cy="2066938"/>
            <a:chOff x="0" y="0"/>
            <a:chExt cx="14935200" cy="2755917"/>
          </a:xfrm>
        </p:grpSpPr>
        <p:sp>
          <p:nvSpPr>
            <p:cNvPr name="AutoShape 7" id="7"/>
            <p:cNvSpPr/>
            <p:nvPr/>
          </p:nvSpPr>
          <p:spPr>
            <a:xfrm flipH="true">
              <a:off x="4892198" y="1651034"/>
              <a:ext cx="5150805" cy="0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57150"/>
              <a:ext cx="14935200" cy="1162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600"/>
                </a:lnSpc>
                <a:spcBef>
                  <a:spcPct val="0"/>
                </a:spcBef>
              </a:pPr>
              <a:r>
                <a:rPr lang="en-US" sz="6000" strike="noStrike" u="none">
                  <a:solidFill>
                    <a:srgbClr val="000000"/>
                  </a:solidFill>
                  <a:latin typeface="Radley"/>
                  <a:ea typeface="Radley"/>
                  <a:cs typeface="Radley"/>
                  <a:sym typeface="Radley"/>
                </a:rPr>
                <a:t>50%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035192"/>
              <a:ext cx="14935200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trike="noStrike" u="none">
                  <a:solidFill>
                    <a:srgbClr val="212121"/>
                  </a:solidFill>
                  <a:latin typeface="Radley"/>
                  <a:ea typeface="Radley"/>
                  <a:cs typeface="Radley"/>
                  <a:sym typeface="Radley"/>
                </a:rPr>
                <a:t>Increase in efficiency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543300" y="6934288"/>
            <a:ext cx="11201400" cy="2066938"/>
            <a:chOff x="0" y="0"/>
            <a:chExt cx="14935200" cy="2755917"/>
          </a:xfrm>
        </p:grpSpPr>
        <p:sp>
          <p:nvSpPr>
            <p:cNvPr name="AutoShape 11" id="11"/>
            <p:cNvSpPr/>
            <p:nvPr/>
          </p:nvSpPr>
          <p:spPr>
            <a:xfrm flipH="true">
              <a:off x="4892198" y="1651034"/>
              <a:ext cx="5150805" cy="0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57150"/>
              <a:ext cx="14935200" cy="1162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600"/>
                </a:lnSpc>
                <a:spcBef>
                  <a:spcPct val="0"/>
                </a:spcBef>
              </a:pPr>
              <a:r>
                <a:rPr lang="en-US" sz="6000" strike="noStrike" u="none">
                  <a:solidFill>
                    <a:srgbClr val="000000"/>
                  </a:solidFill>
                  <a:latin typeface="Radley"/>
                  <a:ea typeface="Radley"/>
                  <a:cs typeface="Radley"/>
                  <a:sym typeface="Radley"/>
                </a:rPr>
                <a:t>8 cores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035192"/>
              <a:ext cx="14935200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trike="noStrike" u="none">
                  <a:solidFill>
                    <a:srgbClr val="212121"/>
                  </a:solidFill>
                  <a:latin typeface="Radley"/>
                  <a:ea typeface="Radley"/>
                  <a:cs typeface="Radley"/>
                  <a:sym typeface="Radley"/>
                </a:rPr>
                <a:t>Common in modern CPUs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53325" y="0"/>
            <a:ext cx="10734675" cy="6934200"/>
            <a:chOff x="0" y="0"/>
            <a:chExt cx="3111331" cy="20098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11331" cy="2009804"/>
            </a:xfrm>
            <a:custGeom>
              <a:avLst/>
              <a:gdLst/>
              <a:ahLst/>
              <a:cxnLst/>
              <a:rect r="r" b="b" t="t" l="l"/>
              <a:pathLst>
                <a:path h="2009804" w="3111331">
                  <a:moveTo>
                    <a:pt x="0" y="0"/>
                  </a:moveTo>
                  <a:lnTo>
                    <a:pt x="3111331" y="0"/>
                  </a:lnTo>
                  <a:lnTo>
                    <a:pt x="3111331" y="2009804"/>
                  </a:lnTo>
                  <a:lnTo>
                    <a:pt x="0" y="2009804"/>
                  </a:lnTo>
                  <a:close/>
                </a:path>
              </a:pathLst>
            </a:custGeom>
            <a:blipFill>
              <a:blip r:embed="rId2"/>
              <a:stretch>
                <a:fillRect l="-74" t="0" r="-74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666750" y="723900"/>
            <a:ext cx="4619625" cy="4966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40"/>
              </a:lnSpc>
              <a:spcBef>
                <a:spcPct val="0"/>
              </a:spcBef>
            </a:pPr>
            <a:r>
              <a:rPr lang="en-US" sz="70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Importance of the CPU in Computer Systems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475972" y="7034919"/>
            <a:ext cx="10859028" cy="1689981"/>
            <a:chOff x="0" y="0"/>
            <a:chExt cx="14478704" cy="225330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04775"/>
              <a:ext cx="14478704" cy="1172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399"/>
                </a:lnSpc>
                <a:spcBef>
                  <a:spcPct val="0"/>
                </a:spcBef>
              </a:pPr>
              <a:r>
                <a:rPr lang="en-US" sz="5285">
                  <a:solidFill>
                    <a:srgbClr val="6E6E6E"/>
                  </a:solidFill>
                  <a:latin typeface="Radley"/>
                  <a:ea typeface="Radley"/>
                  <a:cs typeface="Radley"/>
                  <a:sym typeface="Radley"/>
                </a:rPr>
                <a:t>Central Decision-Maker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443966"/>
              <a:ext cx="14478704" cy="809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756"/>
                </a:lnSpc>
              </a:pPr>
              <a:r>
                <a:rPr lang="en-US" sz="3397">
                  <a:solidFill>
                    <a:srgbClr val="212121"/>
                  </a:solidFill>
                  <a:latin typeface="Carlito"/>
                  <a:ea typeface="Carlito"/>
                  <a:cs typeface="Carlito"/>
                  <a:sym typeface="Carlito"/>
                </a:rPr>
                <a:t>The CPU executes all tasks and manages essential operations.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6750" y="9184102"/>
            <a:ext cx="2171730" cy="2205796"/>
            <a:chOff x="0" y="0"/>
            <a:chExt cx="812800" cy="825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270" y="0"/>
              <a:ext cx="810260" cy="822960"/>
            </a:xfrm>
            <a:custGeom>
              <a:avLst/>
              <a:gdLst/>
              <a:ahLst/>
              <a:cxnLst/>
              <a:rect r="r" b="b" t="t" l="l"/>
              <a:pathLst>
                <a:path h="822960" w="8102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21212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41746" y="112576"/>
              <a:ext cx="529308" cy="559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81900" y="0"/>
            <a:ext cx="10734675" cy="6934200"/>
            <a:chOff x="0" y="0"/>
            <a:chExt cx="3111331" cy="20098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11331" cy="2009804"/>
            </a:xfrm>
            <a:custGeom>
              <a:avLst/>
              <a:gdLst/>
              <a:ahLst/>
              <a:cxnLst/>
              <a:rect r="r" b="b" t="t" l="l"/>
              <a:pathLst>
                <a:path h="2009804" w="3111331">
                  <a:moveTo>
                    <a:pt x="0" y="0"/>
                  </a:moveTo>
                  <a:lnTo>
                    <a:pt x="3111331" y="0"/>
                  </a:lnTo>
                  <a:lnTo>
                    <a:pt x="3111331" y="2009804"/>
                  </a:lnTo>
                  <a:lnTo>
                    <a:pt x="0" y="2009804"/>
                  </a:lnTo>
                  <a:close/>
                </a:path>
              </a:pathLst>
            </a:custGeom>
            <a:blipFill>
              <a:blip r:embed="rId2"/>
              <a:stretch>
                <a:fillRect l="-74" t="0" r="-74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666750" y="723900"/>
            <a:ext cx="4619625" cy="3976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40"/>
              </a:lnSpc>
              <a:spcBef>
                <a:spcPct val="0"/>
              </a:spcBef>
            </a:pPr>
            <a:r>
              <a:rPr lang="en-US" sz="70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CPU's Role in Computer Systems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3694686" y="7229033"/>
            <a:ext cx="9611739" cy="1495867"/>
            <a:chOff x="0" y="0"/>
            <a:chExt cx="12815652" cy="1994489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76200"/>
              <a:ext cx="12815652" cy="10211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549"/>
                </a:lnSpc>
                <a:spcBef>
                  <a:spcPct val="0"/>
                </a:spcBef>
              </a:pPr>
              <a:r>
                <a:rPr lang="en-US" sz="4677">
                  <a:solidFill>
                    <a:srgbClr val="6E6E6E"/>
                  </a:solidFill>
                  <a:latin typeface="Radley"/>
                  <a:ea typeface="Radley"/>
                  <a:cs typeface="Radley"/>
                  <a:sym typeface="Radley"/>
                </a:rPr>
                <a:t>Processing Hub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272317"/>
              <a:ext cx="12815652" cy="722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10"/>
                </a:lnSpc>
              </a:pPr>
              <a:r>
                <a:rPr lang="en-US" sz="3007">
                  <a:solidFill>
                    <a:srgbClr val="212121"/>
                  </a:solidFill>
                  <a:latin typeface="Carlito"/>
                  <a:ea typeface="Carlito"/>
                  <a:cs typeface="Carlito"/>
                  <a:sym typeface="Carlito"/>
                </a:rPr>
                <a:t>The CPU coordinates all tasks within the computer system.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6750" y="9184102"/>
            <a:ext cx="2171730" cy="2205796"/>
            <a:chOff x="0" y="0"/>
            <a:chExt cx="812800" cy="825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270" y="0"/>
              <a:ext cx="810260" cy="822960"/>
            </a:xfrm>
            <a:custGeom>
              <a:avLst/>
              <a:gdLst/>
              <a:ahLst/>
              <a:cxnLst/>
              <a:rect r="r" b="b" t="t" l="l"/>
              <a:pathLst>
                <a:path h="822960" w="8102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41746" y="112576"/>
              <a:ext cx="529308" cy="559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The CPU</dc:description>
  <dc:identifier>DAG_yrb577M</dc:identifier>
  <dcterms:modified xsi:type="dcterms:W3CDTF">2011-08-01T06:04:30Z</dcterms:modified>
  <cp:revision>1</cp:revision>
  <dc:title>Presentation - The CPU</dc:title>
</cp:coreProperties>
</file>